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Chapter 2: Talking to Investors About ESG /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Navigating Sustainability in Asia</a:t>
            </a:r>
          </a:p>
          <a:p>
            <a:endParaRPr/>
          </a:p>
          <a:p>
            <a:r>
              <a:t>Instructor Slide Deck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539C343-DC9B-F5C1-3B9D-7A7833350C6F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46652" y="1153352"/>
            <a:ext cx="8050696" cy="5196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/>
              <a:t>ESG in Asia is primarily a risk-management and value-creation tool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/>
              <a:t>Investors use ESG to assess material risks, resilience and governance quality.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/>
              <a:t>Disclosure alone is insufficient without enforcement and aligned incentives.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/>
              <a:t>Effective engagement balances global standards with local adaptation.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dirty="0"/>
              <a:t>Understand how ESG is interpreted by investors in Asia</a:t>
            </a:r>
          </a:p>
          <a:p>
            <a:r>
              <a:rPr dirty="0"/>
              <a:t>Distinguish environmental, social, and governance priorities</a:t>
            </a:r>
          </a:p>
          <a:p>
            <a:r>
              <a:rPr dirty="0"/>
              <a:t>Analyze how ESG affects capital allocation and engagement</a:t>
            </a:r>
          </a:p>
          <a:p>
            <a:r>
              <a:rPr dirty="0"/>
              <a:t>Recognize the role of institutions and political context</a:t>
            </a:r>
          </a:p>
          <a:p>
            <a:r>
              <a:rPr dirty="0"/>
              <a:t>Apply ESG concepts to real-world investment decisions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dirty="0"/>
              <a:t>ESG in Asia is pragmatic rather than ideological</a:t>
            </a:r>
          </a:p>
          <a:p>
            <a:r>
              <a:rPr dirty="0"/>
              <a:t>Meanings of ESG vary by market and stakeholder</a:t>
            </a:r>
          </a:p>
          <a:p>
            <a:r>
              <a:rPr dirty="0"/>
              <a:t>Environmental risks often dominate discussions</a:t>
            </a:r>
          </a:p>
          <a:p>
            <a:r>
              <a:rPr dirty="0"/>
              <a:t>Social risks carry material financial consequences</a:t>
            </a:r>
          </a:p>
          <a:p>
            <a:r>
              <a:rPr dirty="0"/>
              <a:t>Governance determines effectiveness of ESG</a:t>
            </a:r>
          </a:p>
          <a:p>
            <a:r>
              <a:rPr dirty="0"/>
              <a:t>Disclosure alone is insufficient without enforcement</a:t>
            </a:r>
          </a:p>
          <a:p>
            <a:r>
              <a:rPr dirty="0"/>
              <a:t>Investors use ESG as a risk and engagement tool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23DF8161-813C-FF6D-55C1-4230479C2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1" descr="A screenshot of a graph&#10;&#10;AI-generated content may be incorrect.">
            <a:extLst>
              <a:ext uri="{FF2B5EF4-FFF2-40B4-BE49-F238E27FC236}">
                <a16:creationId xmlns:a16="http://schemas.microsoft.com/office/drawing/2014/main" id="{40FE753F-6866-EADE-1C8E-7DF3396AF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768" y="228600"/>
            <a:ext cx="6772463" cy="576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E2567B28-3BA8-2C6F-1C22-11AD23C83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5768" y="6100444"/>
            <a:ext cx="76001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Source: Global Energy Monitor, 2024. Licensed under Creative Commons Attribution 4.0 International (CC BY 4.0)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Regional Insights: East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dirty="0"/>
              <a:t>China:</a:t>
            </a:r>
          </a:p>
          <a:p>
            <a:r>
              <a:rPr dirty="0"/>
              <a:t>Policy-driven ESG and climate targets</a:t>
            </a:r>
          </a:p>
          <a:p>
            <a:r>
              <a:rPr dirty="0"/>
              <a:t>Strong regulatory steering and disclosure rules</a:t>
            </a:r>
          </a:p>
          <a:p>
            <a:endParaRPr lang="en-GB" dirty="0"/>
          </a:p>
          <a:p>
            <a:pPr marL="0" indent="0">
              <a:buNone/>
            </a:pPr>
            <a:r>
              <a:rPr dirty="0"/>
              <a:t>Japan:</a:t>
            </a:r>
          </a:p>
          <a:p>
            <a:r>
              <a:rPr dirty="0"/>
              <a:t>Investor-led stewardship evolution</a:t>
            </a:r>
          </a:p>
          <a:p>
            <a:r>
              <a:rPr dirty="0"/>
              <a:t>Corporate governance reform</a:t>
            </a:r>
          </a:p>
          <a:p>
            <a:endParaRPr dirty="0"/>
          </a:p>
          <a:p>
            <a:pPr marL="0" indent="0">
              <a:buNone/>
            </a:pPr>
            <a:r>
              <a:rPr dirty="0"/>
              <a:t>Korea:</a:t>
            </a:r>
          </a:p>
          <a:p>
            <a:r>
              <a:rPr dirty="0"/>
              <a:t>Growing ESG integration</a:t>
            </a:r>
          </a:p>
          <a:p>
            <a:r>
              <a:rPr dirty="0"/>
              <a:t>Chaebol reform and investor pressure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Regional Insights: South &amp; Southeast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dirty="0"/>
              <a:t>India:</a:t>
            </a:r>
          </a:p>
          <a:p>
            <a:r>
              <a:rPr dirty="0"/>
              <a:t>Rapid regulatory evolution</a:t>
            </a:r>
          </a:p>
          <a:p>
            <a:r>
              <a:rPr dirty="0"/>
              <a:t>Growing focus on disclosure and climate risk</a:t>
            </a:r>
          </a:p>
          <a:p>
            <a:endParaRPr dirty="0"/>
          </a:p>
          <a:p>
            <a:pPr marL="0" indent="0">
              <a:buNone/>
            </a:pPr>
            <a:r>
              <a:rPr dirty="0"/>
              <a:t>ASEAN:</a:t>
            </a:r>
          </a:p>
          <a:p>
            <a:r>
              <a:rPr dirty="0"/>
              <a:t>Highly diverse regulatory capacity</a:t>
            </a:r>
          </a:p>
          <a:p>
            <a:r>
              <a:rPr dirty="0"/>
              <a:t>Mix of voluntary and mandatory ESG approaches</a:t>
            </a:r>
          </a:p>
          <a:p>
            <a:r>
              <a:rPr dirty="0"/>
              <a:t>Pragmatic, growth-oriented implementation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Snippets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dirty="0"/>
              <a:t>Illustrative examples:</a:t>
            </a:r>
          </a:p>
          <a:p>
            <a:r>
              <a:rPr dirty="0"/>
              <a:t>Energy transition and emissions management</a:t>
            </a:r>
          </a:p>
          <a:p>
            <a:r>
              <a:rPr dirty="0"/>
              <a:t>Labor and supply-chain risks</a:t>
            </a:r>
          </a:p>
          <a:p>
            <a:r>
              <a:rPr dirty="0"/>
              <a:t>Data protection and cybersecurity incidents</a:t>
            </a:r>
          </a:p>
          <a:p>
            <a:r>
              <a:rPr dirty="0"/>
              <a:t>Investor engagement on governance reform</a:t>
            </a:r>
          </a:p>
          <a:p>
            <a:endParaRPr dirty="0"/>
          </a:p>
          <a:p>
            <a:pPr marL="0" indent="0">
              <a:buNone/>
            </a:pPr>
            <a:r>
              <a:rPr dirty="0"/>
              <a:t>Examples: BYD, SK </a:t>
            </a:r>
            <a:r>
              <a:rPr dirty="0" err="1"/>
              <a:t>hynix</a:t>
            </a:r>
            <a:r>
              <a:rPr dirty="0"/>
              <a:t>, TSMC, ACGA, GPIF, NPS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Boardroom Briefing (Distilled)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/>
              <a:t>ESG is a strategic risk-management tool</a:t>
            </a:r>
          </a:p>
          <a:p>
            <a:r>
              <a:rPr dirty="0"/>
              <a:t>Context matters more than formal frameworks</a:t>
            </a:r>
          </a:p>
          <a:p>
            <a:r>
              <a:rPr dirty="0"/>
              <a:t>Governance shapes environmental and social outcomes</a:t>
            </a:r>
          </a:p>
          <a:p>
            <a:r>
              <a:rPr dirty="0"/>
              <a:t>Disclosure without incentives has limited impact</a:t>
            </a:r>
          </a:p>
          <a:p>
            <a:r>
              <a:rPr dirty="0"/>
              <a:t>Physical and transition risks both require attention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Three Questions for the Board / Executive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How do ESG risks affect our long-term value and resilience?</a:t>
            </a:r>
          </a:p>
          <a:p>
            <a:pPr marL="0" indent="0">
              <a:buNone/>
            </a:pPr>
            <a:r>
              <a:rPr dirty="0"/>
              <a:t>2. Are governance structures aligned with sustainability goals?</a:t>
            </a:r>
          </a:p>
          <a:p>
            <a:pPr marL="0" indent="0">
              <a:buNone/>
            </a:pPr>
            <a:r>
              <a:rPr dirty="0"/>
              <a:t>3. Are we prepared for regulatory and physical climate risks?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363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Chapter 2: Talking to Investors About ESG / Sustainability</vt:lpstr>
      <vt:lpstr>Learning Objectives</vt:lpstr>
      <vt:lpstr>Summary of Key Points</vt:lpstr>
      <vt:lpstr>PowerPoint Presentation</vt:lpstr>
      <vt:lpstr>Regional Insights: East Asia</vt:lpstr>
      <vt:lpstr>Regional Insights: South &amp; Southeast Asia</vt:lpstr>
      <vt:lpstr>Case Snippets</vt:lpstr>
      <vt:lpstr>Boardroom Briefing (Distilled)</vt:lpstr>
      <vt:lpstr>Three Questions for the Board / Executive Team</vt:lpstr>
      <vt:lpstr>Key Takeaway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2025-12-31T01:32:45Z</dcterms:modified>
  <cp:category/>
</cp:coreProperties>
</file>